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60A3-161E-41E8-A91F-A5710A311CA2}" type="datetimeFigureOut">
              <a:rPr lang="cs-CZ" smtClean="0"/>
              <a:t>03.12.2025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6AFF-19EC-4C42-BE6E-366F7709AC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43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0AE0-21F1-45EB-94C2-31D01487489A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1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8B33-A6EF-44C4-84A5-35D2072D3354}" type="datetime1">
              <a:rPr lang="cs-CZ" smtClean="0"/>
              <a:t>03.12.2025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48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EBA-F1E4-430D-B960-C40BB555543D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26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0396-7073-445F-BB20-505DBF11C9BE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22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4D69-FEDE-48A7-A7A6-EBE38DF9A715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6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11B-E948-47F0-993C-8AAD68B0AAF3}" type="datetime1">
              <a:rPr lang="cs-CZ" smtClean="0"/>
              <a:t>03.12.2025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396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6F70-4F9E-4FEB-96EC-15196D1E63F6}" type="datetime1">
              <a:rPr lang="cs-CZ" smtClean="0"/>
              <a:t>03.12.2025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32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667-8FFB-4C56-B727-1A97F10E8968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1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CBC6-A028-467E-A411-AB142FAA39F8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23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C418-E2EE-460F-8216-B2EC340E4F90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80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46E1-8A61-4D9B-8EC5-A745E1C12A6D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91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EA15-7937-4405-86F0-D128C6061B95}" type="datetime1">
              <a:rPr lang="cs-CZ" smtClean="0"/>
              <a:t>03.12.2025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8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8445-AD94-4682-B0B8-7A224F683008}" type="datetime1">
              <a:rPr lang="cs-CZ" smtClean="0"/>
              <a:t>03.12.2025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92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2CD-D51C-4499-A141-0726D7BD2DD1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77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83D-6A08-4CD7-AB31-818D363F8124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1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9C35-5070-430F-9F3F-686DF414E372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8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3E3A-65B6-46C5-8503-3F1C5FEC258E}" type="datetime1">
              <a:rPr lang="cs-CZ" smtClean="0"/>
              <a:t>03.12.2025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59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825C19-6198-4123-8664-3B784BC76409}" type="datetime1">
              <a:rPr lang="cs-CZ" smtClean="0"/>
              <a:t>03.12.2025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317D1-082D-42BA-957F-695B52795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122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sa.gov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E7426-7D05-B314-C5B6-C69CD34B4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792" y="1447800"/>
            <a:ext cx="11326763" cy="3329581"/>
          </a:xfrm>
        </p:spPr>
        <p:txBody>
          <a:bodyPr/>
          <a:lstStyle/>
          <a:p>
            <a:r>
              <a:rPr lang="cs-CZ" sz="6600" dirty="0"/>
              <a:t>Aktualizace členské základny v Rejstříku sportu NSA importem z </a:t>
            </a:r>
            <a:r>
              <a:rPr lang="cs-CZ" sz="6600" dirty="0" err="1"/>
              <a:t>iscus</a:t>
            </a:r>
            <a:endParaRPr lang="cs-CZ" sz="6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BC5454-EB7B-7C3C-F48D-140E8E32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B66AC8-DF2A-4AE9-E569-4E7DB7A4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22" y="5501368"/>
            <a:ext cx="969634" cy="85460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842D7C7-A3F2-CD63-3CD9-2BFB98628EEE}"/>
              </a:ext>
            </a:extLst>
          </p:cNvPr>
          <p:cNvSpPr txBox="1"/>
          <p:nvPr/>
        </p:nvSpPr>
        <p:spPr>
          <a:xfrm>
            <a:off x="584462" y="5750351"/>
            <a:ext cx="2335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Kateřina Bauerová </a:t>
            </a:r>
          </a:p>
          <a:p>
            <a:r>
              <a:rPr lang="cs-CZ" dirty="0"/>
              <a:t>11/2025</a:t>
            </a:r>
          </a:p>
        </p:txBody>
      </p:sp>
    </p:spTree>
    <p:extLst>
      <p:ext uri="{BB962C8B-B14F-4D97-AF65-F5344CB8AC3E}">
        <p14:creationId xmlns:p14="http://schemas.microsoft.com/office/powerpoint/2010/main" val="46124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D3F748A-8C68-D263-5927-431A930E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10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4C966B3-EA51-B055-2901-A208048851FA}"/>
              </a:ext>
            </a:extLst>
          </p:cNvPr>
          <p:cNvSpPr txBox="1"/>
          <p:nvPr/>
        </p:nvSpPr>
        <p:spPr>
          <a:xfrm>
            <a:off x="805930" y="1184379"/>
            <a:ext cx="998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</a:rPr>
              <a:t>Pokud by se Vám i přesto nedařilo v Rejstříku sportu členskou základnu upravit,</a:t>
            </a:r>
          </a:p>
          <a:p>
            <a:r>
              <a:rPr lang="cs-CZ" sz="2000" b="1" dirty="0">
                <a:solidFill>
                  <a:srgbClr val="FFFF00"/>
                </a:solidFill>
              </a:rPr>
              <a:t> obraťte se na mě, ráda Vám s tím pomohu.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B7E52B8-96CF-8BA5-6106-35FD960BC8F4}"/>
              </a:ext>
            </a:extLst>
          </p:cNvPr>
          <p:cNvSpPr txBox="1"/>
          <p:nvPr/>
        </p:nvSpPr>
        <p:spPr>
          <a:xfrm>
            <a:off x="805930" y="3429000"/>
            <a:ext cx="111556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Ještě pro úplnost přidávám přehled základních rejstříků, se kterými pracujete:</a:t>
            </a:r>
          </a:p>
          <a:p>
            <a:endParaRPr lang="cs-CZ" b="1" dirty="0"/>
          </a:p>
          <a:p>
            <a:pPr marL="342900" indent="-342900">
              <a:buFont typeface="+mj-lt"/>
              <a:buAutoNum type="arabicPeriod"/>
            </a:pPr>
            <a:r>
              <a:rPr lang="cs-CZ" b="1" dirty="0"/>
              <a:t>ISČUS – informační systém České unie sportu</a:t>
            </a:r>
            <a:br>
              <a:rPr lang="cs-CZ" b="1" dirty="0"/>
            </a:br>
            <a:endParaRPr lang="cs-CZ" b="1" dirty="0"/>
          </a:p>
          <a:p>
            <a:pPr marL="342900" indent="-342900">
              <a:buFont typeface="+mj-lt"/>
              <a:buAutoNum type="arabicPeriod"/>
            </a:pPr>
            <a:r>
              <a:rPr lang="cs-CZ" b="1" dirty="0"/>
              <a:t>REJSTŘÍK SPORTU – registr sportovců, trenérů a sportovních zařízený Národní sportovní agenturou</a:t>
            </a:r>
            <a:br>
              <a:rPr lang="cs-CZ" b="1" dirty="0"/>
            </a:br>
            <a:endParaRPr lang="cs-CZ" b="1" dirty="0"/>
          </a:p>
          <a:p>
            <a:pPr marL="342900" indent="-342900">
              <a:buFont typeface="+mj-lt"/>
              <a:buAutoNum type="arabicPeriod"/>
            </a:pPr>
            <a:r>
              <a:rPr lang="cs-CZ" b="1" dirty="0"/>
              <a:t>SPOLKOVÝ REJSTŘÍK – veřejný rejstřík, do kterého se zapisují zákonem stanovené údaje</a:t>
            </a:r>
            <a:br>
              <a:rPr lang="cs-CZ" b="1" dirty="0"/>
            </a:br>
            <a:r>
              <a:rPr lang="cs-CZ" b="1" dirty="0"/>
              <a:t>o právnických osobách (zápis změn statutárních orgánů, Sbírka listin)</a:t>
            </a:r>
          </a:p>
        </p:txBody>
      </p:sp>
    </p:spTree>
    <p:extLst>
      <p:ext uri="{BB962C8B-B14F-4D97-AF65-F5344CB8AC3E}">
        <p14:creationId xmlns:p14="http://schemas.microsoft.com/office/powerpoint/2010/main" val="345950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FC6B56-7C30-ED39-E07C-E61894AF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11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16E8D6-447E-C6E3-D0AE-3D4BFB90A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7" y="480395"/>
            <a:ext cx="4886661" cy="26265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407D903-B812-7F0D-DE08-19F1D3FF0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57" y="2007422"/>
            <a:ext cx="5084190" cy="27327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F23715B-EE7A-E5BB-38B4-C99F8460D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4" y="3914677"/>
            <a:ext cx="5235019" cy="27811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27EC235-7DE9-EFB2-B2E7-6ECF900C09F1}"/>
              </a:ext>
            </a:extLst>
          </p:cNvPr>
          <p:cNvSpPr txBox="1"/>
          <p:nvPr/>
        </p:nvSpPr>
        <p:spPr>
          <a:xfrm>
            <a:off x="4751367" y="51815"/>
            <a:ext cx="32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79AE3AE-30EA-6B79-B8F2-7B23F201E2B4}"/>
              </a:ext>
            </a:extLst>
          </p:cNvPr>
          <p:cNvSpPr txBox="1"/>
          <p:nvPr/>
        </p:nvSpPr>
        <p:spPr>
          <a:xfrm>
            <a:off x="7880808" y="1564849"/>
            <a:ext cx="32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1192B95-55F5-DF7E-414E-0DC24A6850C3}"/>
              </a:ext>
            </a:extLst>
          </p:cNvPr>
          <p:cNvSpPr txBox="1"/>
          <p:nvPr/>
        </p:nvSpPr>
        <p:spPr>
          <a:xfrm>
            <a:off x="11406433" y="3497344"/>
            <a:ext cx="36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598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2409E-ECCD-4C34-7408-3127A26E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Přihlášení do ISCUS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478A17-C556-A82F-E608-2F1B7EDCA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47" y="1457605"/>
            <a:ext cx="9117106" cy="4900444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BF85BE-C9DA-D469-85B6-4E1DA23C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1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13F06-0F71-FBCD-96AF-75CF5D0A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FFFF00"/>
                </a:solidFill>
              </a:rPr>
              <a:t>Po přihlášení do ISCUS si otevřete záložku ODDÍLY – kliknete na sport – a objeví se vám členská základna. Sjedete úplně dolů a vpravo je tlačítko </a:t>
            </a:r>
            <a:r>
              <a:rPr lang="cs-CZ" sz="1200" dirty="0">
                <a:solidFill>
                  <a:srgbClr val="FFFF00"/>
                </a:solidFill>
                <a:highlight>
                  <a:srgbClr val="FF0000"/>
                </a:highlight>
              </a:rPr>
              <a:t>Export rejstřík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204045F-8F73-F0D4-F962-11CF116C8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5" y="1063416"/>
            <a:ext cx="6994596" cy="375959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66E838-F2E2-839B-38ED-2F1A42C2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96E5AB-72E3-B56A-9F32-F060B9B3B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24" y="3146610"/>
            <a:ext cx="6642846" cy="35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7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93597-0EF9-04A4-128C-2E2CD489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698"/>
          </a:xfrm>
        </p:spPr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Stáhne se vám soubor, který si uložíte ve formátu CSV.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360707-9DBF-F995-B4CE-EEAEA072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254018-20FF-29AF-0DA3-F5F6BFB5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4" y="1000236"/>
            <a:ext cx="9663953" cy="51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4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DE979-523F-9A81-E952-DDD4C062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33400"/>
          </a:xfrm>
        </p:spPr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Přihlásíte se do Rejstříku sportu NSA – </a:t>
            </a:r>
            <a:r>
              <a:rPr lang="cs-CZ" sz="1200" b="1" dirty="0">
                <a:hlinkClick r:id="rId2"/>
              </a:rPr>
              <a:t>https://nsa.gov.cz/</a:t>
            </a:r>
            <a:r>
              <a:rPr lang="cs-CZ" sz="1200" b="1" dirty="0"/>
              <a:t> </a:t>
            </a:r>
            <a:r>
              <a:rPr lang="cs-CZ" sz="1200" b="1" dirty="0">
                <a:solidFill>
                  <a:srgbClr val="FFFF00"/>
                </a:solidFill>
              </a:rPr>
              <a:t>a to buď IČ a heslem nebo přes identitu občana.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9BB633-52F0-76B0-DD2F-C1F7169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27CDA5-6048-9D00-8547-B1B96B149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986118"/>
            <a:ext cx="6033247" cy="32428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49A48C5-F501-1FAB-4E6E-A9CFB158B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25" y="2814917"/>
            <a:ext cx="6404551" cy="34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1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A8ECE-2728-F7FA-BE55-DEB96590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05" y="363151"/>
            <a:ext cx="10034458" cy="1400530"/>
          </a:xfrm>
        </p:spPr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Po přihlášení vyberete </a:t>
            </a:r>
            <a:r>
              <a:rPr lang="cs-CZ" sz="1200" b="1" dirty="0">
                <a:solidFill>
                  <a:schemeClr val="tx1"/>
                </a:solidFill>
              </a:rPr>
              <a:t>import/export </a:t>
            </a:r>
            <a:r>
              <a:rPr lang="cs-CZ" sz="1200" b="1" dirty="0">
                <a:solidFill>
                  <a:srgbClr val="FFFF00"/>
                </a:solidFill>
              </a:rPr>
              <a:t>a kliknete na ikonku aktualizace viz. obr. č. 2 a nahrajete z PC uložený soubor stažený z </a:t>
            </a:r>
            <a:r>
              <a:rPr lang="cs-CZ" sz="1200" b="1" dirty="0" err="1">
                <a:solidFill>
                  <a:srgbClr val="FFFF00"/>
                </a:solidFill>
              </a:rPr>
              <a:t>iscus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F66086-916E-87D9-906C-20AB0E32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6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04A73B-8D35-D97C-3D02-652267275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5" y="1553610"/>
            <a:ext cx="7279402" cy="39126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81F84E3-11F5-7D0D-0870-8C1DDDC4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76" y="2694264"/>
            <a:ext cx="7422037" cy="39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7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53485-6192-24A3-24B8-15AD8B0D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81" y="274948"/>
            <a:ext cx="9404723" cy="1400530"/>
          </a:xfrm>
        </p:spPr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Možné hlášení po nahrání souboru ve sloupečku STAV:</a:t>
            </a:r>
            <a:br>
              <a:rPr lang="cs-CZ" sz="1200" b="1" dirty="0">
                <a:solidFill>
                  <a:srgbClr val="FFFF00"/>
                </a:solidFill>
              </a:rPr>
            </a:br>
            <a:r>
              <a:rPr lang="cs-CZ" sz="1200" b="1" dirty="0">
                <a:solidFill>
                  <a:srgbClr val="92D050"/>
                </a:solidFill>
              </a:rPr>
              <a:t>1. Zpracován v pořádku – vždy bude o 1 zpracovaný řádek méně, než ve sloupečku POČET ŘÁDKŮ</a:t>
            </a:r>
            <a:br>
              <a:rPr lang="cs-CZ" sz="1200" b="1" dirty="0">
                <a:solidFill>
                  <a:srgbClr val="92D050"/>
                </a:solidFill>
              </a:rPr>
            </a:br>
            <a:r>
              <a:rPr lang="cs-CZ" sz="1200" b="1" dirty="0">
                <a:solidFill>
                  <a:srgbClr val="E78439"/>
                </a:solidFill>
              </a:rPr>
              <a:t>2. Částečně zpracován – podle počtu zpracovaných řádků je vidět, u kolika sportovců nastala nějaká chyba </a:t>
            </a:r>
            <a:br>
              <a:rPr lang="cs-CZ" sz="1200" b="1" dirty="0">
                <a:solidFill>
                  <a:srgbClr val="E78439"/>
                </a:solidFill>
              </a:rPr>
            </a:br>
            <a:r>
              <a:rPr lang="cs-CZ" sz="1200" b="1" dirty="0">
                <a:solidFill>
                  <a:srgbClr val="E78439"/>
                </a:solidFill>
              </a:rPr>
              <a:t>     - kliknete na ikonku Protokol s chybami – obr. č. 2</a:t>
            </a:r>
            <a:endParaRPr lang="cs-CZ" sz="1200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916744-1D67-551B-9BDF-B25524BC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68FEC2-62C3-2F27-84CF-D921027C5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8" y="1248658"/>
            <a:ext cx="7848191" cy="42184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9D8E574-92BB-E0EE-D388-D711A03DC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89" y="3202756"/>
            <a:ext cx="7096619" cy="345386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F4A1EDA-1D3D-E81D-D452-45C4A3C23C35}"/>
              </a:ext>
            </a:extLst>
          </p:cNvPr>
          <p:cNvSpPr txBox="1"/>
          <p:nvPr/>
        </p:nvSpPr>
        <p:spPr>
          <a:xfrm>
            <a:off x="8411066" y="3856396"/>
            <a:ext cx="17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E78439"/>
                </a:solidFill>
              </a:rPr>
              <a:t>Obr. č. 2</a:t>
            </a:r>
          </a:p>
        </p:txBody>
      </p:sp>
    </p:spTree>
    <p:extLst>
      <p:ext uri="{BB962C8B-B14F-4D97-AF65-F5344CB8AC3E}">
        <p14:creationId xmlns:p14="http://schemas.microsoft.com/office/powerpoint/2010/main" val="349498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AA0AD-B04E-2CAC-CE17-90080955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Ve staženém souboru najde v posledním sloupečku přesný popis chyby (chyb), vše opravíte v </a:t>
            </a:r>
            <a:r>
              <a:rPr lang="cs-CZ" sz="1200" b="1" dirty="0" err="1">
                <a:solidFill>
                  <a:srgbClr val="FFFF00"/>
                </a:solidFill>
              </a:rPr>
              <a:t>iscus</a:t>
            </a:r>
            <a:r>
              <a:rPr lang="cs-CZ" sz="1200" b="1" dirty="0">
                <a:solidFill>
                  <a:srgbClr val="FFFF00"/>
                </a:solidFill>
              </a:rPr>
              <a:t>, znovu stáhnete přes záložku ODDÍLY a celý proces aktualizace V REJSTŘÍKU SPORTU zopakujete. </a:t>
            </a:r>
            <a:br>
              <a:rPr lang="cs-CZ" sz="1200" b="1" dirty="0">
                <a:solidFill>
                  <a:srgbClr val="FFFF00"/>
                </a:solidFill>
              </a:rPr>
            </a:br>
            <a:r>
              <a:rPr lang="cs-CZ" sz="1200" b="1" dirty="0">
                <a:solidFill>
                  <a:srgbClr val="FFFF00"/>
                </a:solidFill>
              </a:rPr>
              <a:t>Tím je dokončen první krok – nahrání nových členů.</a:t>
            </a:r>
            <a:br>
              <a:rPr lang="cs-CZ" sz="1200" b="1" dirty="0">
                <a:solidFill>
                  <a:srgbClr val="FFFF00"/>
                </a:solidFill>
              </a:rPr>
            </a:br>
            <a:r>
              <a:rPr lang="cs-CZ" sz="1200" b="1" dirty="0">
                <a:solidFill>
                  <a:srgbClr val="FFFF00"/>
                </a:solidFill>
              </a:rPr>
              <a:t>Ale nedošlo k ukončení členů, které už v evidenci ČUS nemáte. </a:t>
            </a:r>
            <a:br>
              <a:rPr lang="cs-CZ" sz="1200" b="1" dirty="0">
                <a:solidFill>
                  <a:srgbClr val="FFFF00"/>
                </a:solidFill>
              </a:rPr>
            </a:b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48F0FF-345E-C882-0A1D-51EB71C8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5ACA74-A25A-CD10-FC10-684130C5A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96824"/>
            <a:ext cx="7734366" cy="41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18143-A917-3C68-FB3A-AAB51A9C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FFFF00"/>
                </a:solidFill>
              </a:rPr>
              <a:t>V </a:t>
            </a:r>
            <a:r>
              <a:rPr lang="cs-CZ" sz="1200" b="1" dirty="0" err="1">
                <a:solidFill>
                  <a:srgbClr val="FFFF00"/>
                </a:solidFill>
              </a:rPr>
              <a:t>iscus</a:t>
            </a:r>
            <a:r>
              <a:rPr lang="cs-CZ" sz="1200" b="1" dirty="0">
                <a:solidFill>
                  <a:srgbClr val="FFFF00"/>
                </a:solidFill>
              </a:rPr>
              <a:t> si ještě jednou stáhnete soubor EXPORT REJSTŘÍK (nebo přejmenujete ten poslední z aktualizace) a přes ikonku NAHRAZENÍ tento soubor nahrajete a tím dojde k ukončení platnosti členů, které již v evidenci nemáte.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7A43EF-0862-5F43-BE14-30F990B3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7D1-082D-42BA-957F-695B52795B32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8F0987-C3C4-24DA-9AAA-B1D07D1C6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425889"/>
            <a:ext cx="9404723" cy="50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90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695</TotalTime>
  <Words>374</Words>
  <Application>Microsoft Office PowerPoint</Application>
  <PresentationFormat>Širokoúhlá obrazovka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Ion</vt:lpstr>
      <vt:lpstr>Aktualizace členské základny v Rejstříku sportu NSA importem z iscus</vt:lpstr>
      <vt:lpstr>Přihlášení do ISCUS</vt:lpstr>
      <vt:lpstr>Po přihlášení do ISCUS si otevřete záložku ODDÍLY – kliknete na sport – a objeví se vám členská základna. Sjedete úplně dolů a vpravo je tlačítko Export rejstřík</vt:lpstr>
      <vt:lpstr>Stáhne se vám soubor, který si uložíte ve formátu CSV.</vt:lpstr>
      <vt:lpstr>Přihlásíte se do Rejstříku sportu NSA – https://nsa.gov.cz/ a to buď IČ a heslem nebo přes identitu občana.</vt:lpstr>
      <vt:lpstr>Po přihlášení vyberete import/export a kliknete na ikonku aktualizace viz. obr. č. 2 a nahrajete z PC uložený soubor stažený z iscus</vt:lpstr>
      <vt:lpstr>Možné hlášení po nahrání souboru ve sloupečku STAV: 1. Zpracován v pořádku – vždy bude o 1 zpracovaný řádek méně, než ve sloupečku POČET ŘÁDKŮ 2. Částečně zpracován – podle počtu zpracovaných řádků je vidět, u kolika sportovců nastala nějaká chyba       - kliknete na ikonku Protokol s chybami – obr. č. 2</vt:lpstr>
      <vt:lpstr>Ve staženém souboru najde v posledním sloupečku přesný popis chyby (chyb), vše opravíte v iscus, znovu stáhnete přes záložku ODDÍLY a celý proces aktualizace V REJSTŘÍKU SPORTU zopakujete.  Tím je dokončen první krok – nahrání nových členů. Ale nedošlo k ukončení členů, které už v evidenci ČUS nemáte.  </vt:lpstr>
      <vt:lpstr>V iscus si ještě jednou stáhnete soubor EXPORT REJSTŘÍK (nebo přejmenujete ten poslední z aktualizace) a přes ikonku NAHRAZENÍ tento soubor nahrajete a tím dojde k ukončení platnosti členů, které již v evidenci nemáte.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Kateřina Bauerová</dc:creator>
  <cp:lastModifiedBy>Kateřina Bauerová</cp:lastModifiedBy>
  <cp:revision>3</cp:revision>
  <dcterms:created xsi:type="dcterms:W3CDTF">2025-11-26T14:37:03Z</dcterms:created>
  <dcterms:modified xsi:type="dcterms:W3CDTF">2025-12-03T19:54:50Z</dcterms:modified>
</cp:coreProperties>
</file>