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7" r:id="rId2"/>
    <p:sldId id="305" r:id="rId3"/>
    <p:sldId id="314" r:id="rId4"/>
    <p:sldId id="359" r:id="rId5"/>
    <p:sldId id="354" r:id="rId6"/>
    <p:sldId id="358" r:id="rId7"/>
    <p:sldId id="355" r:id="rId8"/>
    <p:sldId id="356" r:id="rId9"/>
    <p:sldId id="357" r:id="rId10"/>
    <p:sldId id="316" r:id="rId11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94708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2998FBCC-F536-73B5-FD89-CB3E4EB95C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6F892308-1AB2-198E-646B-CC68AA2697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FD14AC-06D1-3243-94AF-F167B33A2CCC}" type="datetimeFigureOut">
              <a:rPr lang="cs-CZ"/>
              <a:pPr>
                <a:defRPr/>
              </a:pPr>
              <a:t>20.09.2022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EFA1ECF4-0F11-22C4-8FED-970E04730A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5800DC7-DEF4-B63E-65AB-5DED049B738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43C8D82-F2CE-1F48-982E-80C46869E45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3694C459-69BF-E49B-E01A-C469DB69CD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0B3B8C7B-5BB1-B41A-35B1-1F262413930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90B9E03-CF65-1A40-B11F-3B2A637B1CB3}" type="datetimeFigureOut">
              <a:rPr lang="cs-CZ"/>
              <a:pPr>
                <a:defRPr/>
              </a:pPr>
              <a:t>20.09.2022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xmlns="" id="{75E3A101-C4F9-DAFD-4351-172A04D99B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xmlns="" id="{A624B648-4118-B849-20AA-5B1D823E4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EDC71188-D1AC-88FE-F9B0-D20575A82F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4206A5C9-0BF5-BD24-A6BF-9983197F59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1B0F9E-95CD-C346-AC93-0910082B25D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22910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lavička Č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959175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FE71C7C-DE40-9ABF-83FF-22A39BB9B8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C8B43C5-EF03-4946-B10E-A1A707D3AB3F}" type="datetime1">
              <a:rPr lang="cs-CZ"/>
              <a:pPr>
                <a:defRPr/>
              </a:pPr>
              <a:t>20.09.2022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BD6D2F0-514B-F0EE-CE26-0F8BE09D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ČUS – leden 2019 © Ing. Holub Vítězslav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09F65D0B-4591-EF59-BAC6-AAA3CAB65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7E213E5A-8A67-7749-B0D9-B45A22FCBA1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081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ČESKÁ UNIE SPORTU">
            <a:extLst>
              <a:ext uri="{FF2B5EF4-FFF2-40B4-BE49-F238E27FC236}">
                <a16:creationId xmlns:a16="http://schemas.microsoft.com/office/drawing/2014/main" xmlns="" id="{67DACCB8-5B2E-0FB7-B6FD-62E561E000E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toveschranky.inf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jedatovaschranka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Nadpis 1">
            <a:extLst>
              <a:ext uri="{FF2B5EF4-FFF2-40B4-BE49-F238E27FC236}">
                <a16:creationId xmlns:a16="http://schemas.microsoft.com/office/drawing/2014/main" xmlns="" id="{07F09DE2-F761-09A1-61D6-FBB4FA39F60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00063" y="1071563"/>
            <a:ext cx="8229600" cy="3571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Datové schránky právnických osob</a:t>
            </a:r>
            <a:b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Podepisování písemností</a:t>
            </a:r>
          </a:p>
        </p:txBody>
      </p:sp>
      <p:pic>
        <p:nvPicPr>
          <p:cNvPr id="5122" name="Obrázek 4" descr="účetní.jpg">
            <a:extLst>
              <a:ext uri="{FF2B5EF4-FFF2-40B4-BE49-F238E27FC236}">
                <a16:creationId xmlns:a16="http://schemas.microsoft.com/office/drawing/2014/main" xmlns="" id="{656F3978-7618-A253-09F7-C036DFB22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4000500"/>
            <a:ext cx="20574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7" descr="graphic design digital tablet - elektronický podpis - stock snímky, obrázky a fotky">
            <a:extLst>
              <a:ext uri="{FF2B5EF4-FFF2-40B4-BE49-F238E27FC236}">
                <a16:creationId xmlns:a16="http://schemas.microsoft.com/office/drawing/2014/main" xmlns="" id="{A8F35D48-753D-327E-A43D-BBF7D886E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000500"/>
            <a:ext cx="3165475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7BB3D6A-5347-C421-9416-BEAF3D378AF2}"/>
              </a:ext>
            </a:extLst>
          </p:cNvPr>
          <p:cNvSpPr txBox="1">
            <a:spLocks/>
          </p:cNvSpPr>
          <p:nvPr/>
        </p:nvSpPr>
        <p:spPr bwMode="auto">
          <a:xfrm>
            <a:off x="250825" y="1125538"/>
            <a:ext cx="8229600" cy="1152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cs-CZ" sz="4400" b="1" dirty="0">
                <a:latin typeface="+mj-lt"/>
                <a:ea typeface="+mj-ea"/>
                <a:cs typeface="+mj-cs"/>
              </a:rPr>
              <a:t>DOTAZY ?</a:t>
            </a:r>
          </a:p>
        </p:txBody>
      </p:sp>
      <p:pic>
        <p:nvPicPr>
          <p:cNvPr id="34818" name="Zástupný symbol pro obsah 4" descr="poděkování.jpg">
            <a:extLst>
              <a:ext uri="{FF2B5EF4-FFF2-40B4-BE49-F238E27FC236}">
                <a16:creationId xmlns:a16="http://schemas.microsoft.com/office/drawing/2014/main" xmlns="" id="{FC41EE2F-D40A-5D24-AEE5-3080943EC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095500"/>
            <a:ext cx="3763962" cy="352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ovéPole 6">
            <a:extLst>
              <a:ext uri="{FF2B5EF4-FFF2-40B4-BE49-F238E27FC236}">
                <a16:creationId xmlns:a16="http://schemas.microsoft.com/office/drawing/2014/main" xmlns="" id="{935A2F70-F426-E1FA-93E9-70F50A047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00213"/>
            <a:ext cx="81359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cs-CZ" altLang="cs-CZ" sz="2400" b="1" dirty="0"/>
              <a:t>Datové schránky (DS) v právním řádu ČR:</a:t>
            </a:r>
          </a:p>
          <a:p>
            <a:pPr algn="just" eaLnBrk="1" hangingPunct="1"/>
            <a:endParaRPr lang="cs-CZ" altLang="cs-CZ" sz="2400" b="1" dirty="0"/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zákon č. 300/2008 Sb., </a:t>
            </a:r>
            <a:r>
              <a:rPr lang="cs-CZ" sz="2400" b="1" u="none" strike="noStrike" dirty="0">
                <a:effectLst/>
                <a:latin typeface="Arial" panose="020B0604020202020204" pitchFamily="34" charset="0"/>
              </a:rPr>
              <a:t>o elektronických úkonech a autorizované konverzi dokumentů (ZEÚ)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endParaRPr lang="cs-CZ" altLang="cs-CZ" sz="2400" b="1" dirty="0"/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zákon č. 261/2021 Sb., </a:t>
            </a:r>
            <a:r>
              <a:rPr lang="cs-CZ" sz="2400" b="1" u="none" strike="noStrike" dirty="0">
                <a:effectLst/>
                <a:latin typeface="Arial" panose="020B0604020202020204" pitchFamily="34" charset="0"/>
              </a:rPr>
              <a:t>kterým se mění některé zákony v souvislosti s další elektronizací postupů orgánů veřejné moci </a:t>
            </a:r>
          </a:p>
          <a:p>
            <a:pPr marL="542925" indent="0" algn="just" eaLnBrk="1" hangingPunct="1"/>
            <a:r>
              <a:rPr lang="cs-CZ" altLang="cs-CZ" sz="2400" b="1" dirty="0"/>
              <a:t>- novela zákona 300/2008 Sb., kterým byla zakotvena povinnost DS pro všechny právnické osoby</a:t>
            </a:r>
          </a:p>
          <a:p>
            <a:pPr eaLnBrk="1" hangingPunct="1"/>
            <a:endParaRPr lang="cs-CZ" altLang="cs-CZ" sz="2400" dirty="0"/>
          </a:p>
        </p:txBody>
      </p:sp>
      <p:sp>
        <p:nvSpPr>
          <p:cNvPr id="6148" name="AutoShape 11" descr="Zdarma Není rovno 1 vektorové ilustrace | AI, SVG, EPS">
            <a:extLst>
              <a:ext uri="{FF2B5EF4-FFF2-40B4-BE49-F238E27FC236}">
                <a16:creationId xmlns:a16="http://schemas.microsoft.com/office/drawing/2014/main" xmlns="" id="{1CF2D504-FC9F-1EDE-416C-33D3FAE73A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6149" name="AutoShape 13" descr="Zdarma Není rovno 1 vektorové ilustrace | AI, SVG, EPS">
            <a:extLst>
              <a:ext uri="{FF2B5EF4-FFF2-40B4-BE49-F238E27FC236}">
                <a16:creationId xmlns:a16="http://schemas.microsoft.com/office/drawing/2014/main" xmlns="" id="{9873FF70-FE89-981F-B060-14E528530A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6150" name="AutoShape 15" descr="Zdarma Není rovno 1 vektorové ilustrace | AI, SVG, EPS">
            <a:extLst>
              <a:ext uri="{FF2B5EF4-FFF2-40B4-BE49-F238E27FC236}">
                <a16:creationId xmlns:a16="http://schemas.microsoft.com/office/drawing/2014/main" xmlns="" id="{F2F1C53A-8EDC-3130-4A75-02F7F22C3F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Nadpis 1">
            <a:extLst>
              <a:ext uri="{FF2B5EF4-FFF2-40B4-BE49-F238E27FC236}">
                <a16:creationId xmlns:a16="http://schemas.microsoft.com/office/drawing/2014/main" xmlns="" id="{88B7D47A-06FB-A590-B884-ECCD8EA7E0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81075"/>
            <a:ext cx="8229600" cy="436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 sz="2800" b="1" dirty="0"/>
              <a:t>Zřízení (DS) - </a:t>
            </a:r>
            <a:r>
              <a:rPr lang="cs-CZ" sz="2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https://www.datoveschranky.info</a:t>
            </a: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endParaRPr lang="cs-CZ" altLang="cs-CZ" sz="2800" dirty="0"/>
          </a:p>
        </p:txBody>
      </p:sp>
      <p:sp>
        <p:nvSpPr>
          <p:cNvPr id="7170" name="TextovéPole 4">
            <a:extLst>
              <a:ext uri="{FF2B5EF4-FFF2-40B4-BE49-F238E27FC236}">
                <a16:creationId xmlns:a16="http://schemas.microsoft.com/office/drawing/2014/main" xmlns="" id="{B1151481-97FD-E92C-9A59-1DCFC8796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84313"/>
            <a:ext cx="84963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endParaRPr lang="cs-CZ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cs-CZ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Právnickým osobám, které DS nebudou mít zřízenou na základě vlastní iniciativy k 1. 1. 2023, bude DS zřízena automaticky Ministerstvem vnitra (MV), a to nejpozději do 31. 3. 2023.</a:t>
            </a:r>
            <a:r>
              <a:rPr lang="cs-CZ" sz="2400" dirty="0">
                <a:effectLst/>
              </a:rPr>
              <a:t> I po 1. 1. 2023 lze rovněž DS zřídit na základě žádosti.</a:t>
            </a:r>
          </a:p>
          <a:p>
            <a:pPr algn="just" eaLnBrk="1" hangingPunct="1"/>
            <a:endParaRPr lang="cs-CZ" altLang="cs-CZ" sz="2400" dirty="0"/>
          </a:p>
          <a:p>
            <a:pPr algn="just" eaLnBrk="1" hangingPunct="1"/>
            <a:r>
              <a:rPr lang="cs-CZ" altLang="cs-CZ" sz="2400" dirty="0"/>
              <a:t>Doporučuji neodkládat zřízení DS</a:t>
            </a:r>
          </a:p>
          <a:p>
            <a:pPr algn="just" eaLnBrk="1" hangingPunct="1"/>
            <a:endParaRPr lang="cs-CZ" altLang="cs-CZ" sz="2400" dirty="0"/>
          </a:p>
          <a:p>
            <a:pPr algn="just" eaLnBrk="1" hangingPunct="1"/>
            <a:r>
              <a:rPr lang="cs-CZ" altLang="cs-CZ" sz="2400" dirty="0"/>
              <a:t>Žádost lze podat: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osobně, na kterémkoliv kontaktním místě veřejné správy – Czech POINT,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písemně přímo na MV prostřednictvím předepsaného elektronického formuláře Formulář musí být opatřen ověřeným podpisem statutárního zástupce, nebo opatřen uznávaným elektronickým podpisem</a:t>
            </a:r>
            <a:endParaRPr lang="cs-CZ" altLang="cs-CZ" sz="24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F5F3D5E-AE07-C983-7DA1-D0A35C512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Vyřízení žádosti a přístup do DS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D8EEA64-3802-082C-7826-CC93E2BA6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případě kladného vyřízení žádosti obdrží oprávněné osoby (členové statutárního orgánu) přístupové údaje, a to do datové schránky fyzické osoby, nebo prostřednictvím pošty.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První přihlášení, a to na webové stránky </a:t>
            </a:r>
            <a:r>
              <a:rPr lang="cs-CZ" sz="20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https://www.mojedatovaschranka.cz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 to prostřednictvím doručeného uživatelského jména a hesla.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 případě vícero oprávněných osob disponuje každá osoba svými vlastními přístupovými údaji</a:t>
            </a:r>
            <a:r>
              <a:rPr lang="cs-CZ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Datová schránka je zpřístupněna prvním přihlášením oprávněné osoby, nejpozději však patnáctým dnem po dni doručení přístupových údajů těmto osobám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právnická osoba = 1 DS = 1 identifikátor DS (adresa)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právnická osoba může mít více oprávněných osob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83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7AFB9CE-2CB9-08A0-871B-19EFE503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b="1" dirty="0"/>
              <a:t>Doručování do DS</a:t>
            </a: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E66218B-CF71-36BB-9796-D28DF3EC0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Dodání datové zprávy (DZ)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 dodání datové zprávy do datové schránky dochází v podstatě bezprostředně po jejím odeslání odesilatelem</a:t>
            </a:r>
            <a:r>
              <a:rPr lang="cs-CZ" sz="2000" dirty="0">
                <a:effectLst/>
              </a:rPr>
              <a:t>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Doručení DZ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datová zpráva je doručena buď okamžikem, kdy se do datové schránky přihlásila první oprávněná osoba po jejím dodání (čas dodání a doručení je pak vyznačen v doručence datové zprávy), nebo tzv. fikcí doručení, ke které dochází v případě, že se ve lhůtě 10 dnů ode dne dodání datové zprávy do datové schránky nepřihlásí žádná z oprávněných osob (výjimka v případech, kdy je vyloučeno náhradní doručení)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Notifikace o dodání DZ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– oznámení o doručení datové zprávy prostřednictvím SMS nebo emailu (pozor na správné nastavení)</a:t>
            </a:r>
          </a:p>
          <a:p>
            <a:pPr algn="just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Komunikace s orgány veřejné správy (OVS)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– OVS mají povinnost doručovat primárně prostřednictvím DS – judikatura k neplatnému doručování</a:t>
            </a:r>
            <a:endParaRPr lang="cs-CZ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98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4988548-3C59-F294-66B2-968210155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Odesílání datových zpráv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D77A24E-0CFF-8C6E-EB5D-15F93BEF0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1800" u="sng" dirty="0">
                <a:latin typeface="Arial" panose="020B0604020202020204" pitchFamily="34" charset="0"/>
                <a:cs typeface="Arial" panose="020B0604020202020204" pitchFamily="34" charset="0"/>
              </a:rPr>
              <a:t>Odesílat datové zprávy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lze jak orgánům veřejné správy, tak fyzickým a právnickým osobám, které mají DS</a:t>
            </a:r>
          </a:p>
          <a:p>
            <a:pPr algn="just"/>
            <a:r>
              <a:rPr lang="cs-CZ" sz="1800" b="0" i="0" u="sng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18 odst. 2 ZEÚ</a:t>
            </a:r>
            <a:r>
              <a:rPr lang="cs-CZ" sz="18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uvádí, že úkon učiněný oprávněnou osobou prostřednictvím datové schránky má stejné účinky jako úkon učiněný písemně a podepsaný, ledaže jiný právní předpis nebo vnitřní předpis požaduje společný úkon více osob. Toto ustanovení tedy zakládá dvojí právní fikci, a to fikci písemnosti a fikci podpisu dokumentu podaného orgánu veřejné moci prostřednictvím datové schránky.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800" u="sng" dirty="0">
                <a:latin typeface="Arial" panose="020B0604020202020204" pitchFamily="34" charset="0"/>
                <a:cs typeface="Arial" panose="020B0604020202020204" pitchFamily="34" charset="0"/>
              </a:rPr>
              <a:t>Procesní dokument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(dotační žádost, návrh na zahájení řízení apod.) - </a:t>
            </a:r>
            <a:r>
              <a:rPr lang="cs-CZ" sz="18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Podání učiněné prostřednictvím datové schránky není třeba při komunikaci s orgány veřejné moci elektronicky podepisovat, nejedná-li se o podání činěné více osobami (např více účastníků na stejné procesní straně). </a:t>
            </a:r>
          </a:p>
          <a:p>
            <a:pPr algn="just"/>
            <a:r>
              <a:rPr lang="cs-CZ" sz="1800" u="sng" dirty="0">
                <a:latin typeface="Arial" panose="020B0604020202020204" pitchFamily="34" charset="0"/>
                <a:cs typeface="Arial" panose="020B0604020202020204" pitchFamily="34" charset="0"/>
              </a:rPr>
              <a:t>Hmotněprávní dokument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 (v podstatě přílohy podání/žádosti) musí být podepsány v souladu se stanovami a lze předpokládat nutnost elektronického podpisu či autorizované konverze dokumentu, není-li umožněn prostý sken dokumentu</a:t>
            </a:r>
            <a:endParaRPr lang="cs-CZ" sz="18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18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84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4E1E556-CFB4-4B9A-201E-46DD81BC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b="1" dirty="0"/>
              <a:t>Podepisování písemností – jednání za právnickou osobu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7402E27-132C-DA33-40AD-133EC80D8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400" u="sng" dirty="0"/>
          </a:p>
          <a:p>
            <a:pPr algn="just"/>
            <a:r>
              <a:rPr lang="cs-CZ" sz="2400" u="sng" dirty="0"/>
              <a:t>Hmotněprávní</a:t>
            </a:r>
            <a:r>
              <a:rPr lang="cs-CZ" sz="2400" dirty="0"/>
              <a:t> – právní úkony činěné dle hmotněprávního právního předpisu (např. občanský zákoník)</a:t>
            </a:r>
          </a:p>
          <a:p>
            <a:pPr algn="just"/>
            <a:endParaRPr lang="cs-CZ" sz="2400" dirty="0"/>
          </a:p>
          <a:p>
            <a:pPr algn="just"/>
            <a:r>
              <a:rPr lang="cs-CZ" sz="2400" u="sng" dirty="0"/>
              <a:t>Procesněprávní</a:t>
            </a:r>
            <a:r>
              <a:rPr lang="cs-CZ" sz="2400" dirty="0"/>
              <a:t> – právní úkony dle procesního předpisu (nejčastěji úkony v některém typu řízení (správní řízení, občanské právní řízení apod.)</a:t>
            </a:r>
          </a:p>
          <a:p>
            <a:pPr algn="just"/>
            <a:endParaRPr lang="cs-CZ" sz="2400" dirty="0"/>
          </a:p>
          <a:p>
            <a:pPr algn="just"/>
            <a:r>
              <a:rPr lang="cs-CZ" sz="2400" u="sng" dirty="0"/>
              <a:t>Zastoupení</a:t>
            </a:r>
            <a:r>
              <a:rPr lang="cs-CZ" sz="2400" dirty="0"/>
              <a:t> – na základě plné moci</a:t>
            </a:r>
            <a:endParaRPr lang="cs-CZ" sz="2400" u="sng" dirty="0"/>
          </a:p>
        </p:txBody>
      </p:sp>
    </p:spTree>
    <p:extLst>
      <p:ext uri="{BB962C8B-B14F-4D97-AF65-F5344CB8AC3E}">
        <p14:creationId xmlns:p14="http://schemas.microsoft.com/office/powerpoint/2010/main" val="762093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8D97F57-0E4C-BFD1-527D-F5983751C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Hmotněprávní jednání za právnickou osobu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774A077-741B-5171-A028-8852421B2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Činění úkonů v souladu se způsobem jednání uvedeným ve stanovách a veřejném rejstříku (smlouvy vč. veřejnoprávních, čestná prohlášení apod.)</a:t>
            </a:r>
          </a:p>
          <a:p>
            <a:pPr algn="just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Udělení plné moci (i procesní)</a:t>
            </a:r>
          </a:p>
        </p:txBody>
      </p:sp>
    </p:spTree>
    <p:extLst>
      <p:ext uri="{BB962C8B-B14F-4D97-AF65-F5344CB8AC3E}">
        <p14:creationId xmlns:p14="http://schemas.microsoft.com/office/powerpoint/2010/main" val="75861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74BC400-3430-C407-5D1D-A5083886B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Procesní jednání za právnickou osobu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EE73075-6240-0B86-07B9-C94B4CA9D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činění úkonů v řízeních před orgány státní správy a samosprávy</a:t>
            </a:r>
          </a:p>
          <a:p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neplatí pravidla dle stanov </a:t>
            </a:r>
          </a:p>
          <a:p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správní řízení (dotační řízení)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- zákon č. 500/2004 Sb., správní řád -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§ 30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Jménem právnické osoby činí úkony ten, kdo je k tomu oprávněn v řízení před soudem podle zvláštního zákona (zvláštním zákonem je zákon č. 99/1963 Sb., občanský soudní řád)</a:t>
            </a:r>
          </a:p>
          <a:p>
            <a:r>
              <a:rPr lang="cs-CZ" sz="20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občanský soudní řád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21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za právnickou osobu jedná:</a:t>
            </a:r>
          </a:p>
          <a:p>
            <a:pPr marL="819150" indent="-457200">
              <a:buAutoNum type="alphaLcParenR"/>
            </a:pPr>
            <a:r>
              <a:rPr lang="cs-CZ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člen statutárního orgánu; tvoří-li statutární orgán více osob, jedná za právnickou osobu </a:t>
            </a:r>
            <a:r>
              <a:rPr lang="cs-CZ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předseda statutárního orgánu</a:t>
            </a:r>
            <a:r>
              <a:rPr lang="cs-CZ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popřípadě jeho </a:t>
            </a:r>
            <a:r>
              <a:rPr lang="cs-CZ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člen, který tím byl pověřen</a:t>
            </a:r>
          </a:p>
          <a:p>
            <a:pPr marL="819150" indent="-457200">
              <a:buAutoNum type="alphaLcParenR"/>
            </a:pPr>
            <a:r>
              <a:rPr lang="cs-CZ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její </a:t>
            </a:r>
            <a:r>
              <a:rPr lang="cs-CZ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zaměstnanec (člen), který tím byl statutárním orgánem pověřen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3273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prezentace atletika</Template>
  <TotalTime>3981</TotalTime>
  <Words>543</Words>
  <Application>Microsoft Office PowerPoint</Application>
  <PresentationFormat>Předvádění na obrazovce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Datové schránky právnických osob  Podepisování písemností</vt:lpstr>
      <vt:lpstr>Prezentace aplikace PowerPoint</vt:lpstr>
      <vt:lpstr>Zřízení (DS) - https://www.datoveschranky.info  </vt:lpstr>
      <vt:lpstr>  Vyřízení žádosti a přístup do DS</vt:lpstr>
      <vt:lpstr>  Doručování do DS</vt:lpstr>
      <vt:lpstr>  Odesílání datových zpráv</vt:lpstr>
      <vt:lpstr>  Podepisování písemností – jednání za právnickou osobu</vt:lpstr>
      <vt:lpstr>  Hmotněprávní jednání za právnickou osobu</vt:lpstr>
      <vt:lpstr>  Procesní jednání za právnickou osobu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Vlasta</dc:creator>
  <cp:lastModifiedBy>Kateřina Bauerová</cp:lastModifiedBy>
  <cp:revision>230</cp:revision>
  <dcterms:created xsi:type="dcterms:W3CDTF">2013-04-15T13:10:20Z</dcterms:created>
  <dcterms:modified xsi:type="dcterms:W3CDTF">2022-09-20T09:11:00Z</dcterms:modified>
</cp:coreProperties>
</file>